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pa.gov/system/files/documents/2024-02/pm-naaqs-overview.pdf" TargetMode="External"/><Relationship Id="rId3" Type="http://schemas.openxmlformats.org/officeDocument/2006/relationships/hyperlink" Target="https://www.who.int/news-room/feature-stories/detail/what-are-the-who-air-quality-guidelines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https://www.epa.gov/system/files/documents/2024-02/pm-naaqs-overview.pdf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https://www.who.int/news-room/feature-stories/detail/what-are-the-who-air-quality-guidelines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908d5d8f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908d5d8f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95b1e952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95b1e952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 with dr. grace lewis about any issues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95b1e952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95b1e952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90c58ad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90c58ad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95b1e952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95b1e952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95b1e952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95b1e952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95b1e952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95b1e952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95b1e952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95b1e952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82143ff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82143ff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 16 17 vs everything else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82143ff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82143ff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908d5d8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908d5d8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82143ff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82143ff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95b1e95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95b1e95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95b1e952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95b1e952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95b1e952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95b1e952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908d5d8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908d5d8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kid friendly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Connecting to what </a:t>
            </a:r>
            <a:r>
              <a:rPr lang="en"/>
              <a:t>experience</a:t>
            </a:r>
            <a:r>
              <a:rPr lang="en"/>
              <a:t> and feel within </a:t>
            </a:r>
            <a:r>
              <a:rPr lang="en"/>
              <a:t>environment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82143ff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82143ff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82143ffe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82143ffe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82143ffe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82143ffe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82143ffe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82143ff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82143ffe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82143ffe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908d5d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908d5d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82143ffe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82143ffe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9b0ca5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9b0ca5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want </a:t>
            </a:r>
            <a:r>
              <a:rPr lang="en"/>
              <a:t>more</a:t>
            </a:r>
            <a:r>
              <a:rPr lang="en"/>
              <a:t> of what to put in front of ; what resonates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9b0ca50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9b0ca50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9b0ca50e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9b0ca50e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9b0ca50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9b0ca50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9b0ca50e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9b0ca50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9b0ca50e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9b0ca50e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9b0ca50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9b0ca50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9b0ca50e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9b0ca50e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9b0ca50e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9b0ca50e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95b1e9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95b1e9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cd1339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cd1339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cd1339f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cd1339f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cd1339f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cd1339f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d0bd054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d0bd054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d0bd054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d0bd054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of data points above x	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d0bd054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d0bd054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d0bd054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d0bd054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d0bd054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d0bd054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iurnal - normalized for when they all read the maxes/ peaking and reaching minimum ; if not then they have different 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Annulus map; are concentrations of 1 and 2.5 coming from the same sources/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d0bd054c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d0bd054c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d0bd054c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d0bd054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95b1e95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95b1e95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d0bd054c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d0bd054c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d0bd054c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d0bd054c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d0bd054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d0bd054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d0bd054c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d0bd054c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fe8a0d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3fe8a0d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95b1e95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95b1e95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95b1e95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95b1e95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908d5d8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908d5d8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908d5d8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908d5d8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18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iro.com/app/board/uXjVLliGhvs=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62.png"/><Relationship Id="rId11" Type="http://schemas.openxmlformats.org/officeDocument/2006/relationships/image" Target="../media/image55.png"/><Relationship Id="rId10" Type="http://schemas.openxmlformats.org/officeDocument/2006/relationships/image" Target="../media/image73.png"/><Relationship Id="rId9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67.png"/><Relationship Id="rId8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104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66.png"/><Relationship Id="rId8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82.png"/><Relationship Id="rId8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9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106.png"/><Relationship Id="rId5" Type="http://schemas.openxmlformats.org/officeDocument/2006/relationships/image" Target="../media/image86.png"/><Relationship Id="rId6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Relationship Id="rId4" Type="http://schemas.openxmlformats.org/officeDocument/2006/relationships/image" Target="../media/image100.png"/><Relationship Id="rId5" Type="http://schemas.openxmlformats.org/officeDocument/2006/relationships/image" Target="../media/image111.png"/><Relationship Id="rId6" Type="http://schemas.openxmlformats.org/officeDocument/2006/relationships/image" Target="../media/image10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92.png"/><Relationship Id="rId6" Type="http://schemas.openxmlformats.org/officeDocument/2006/relationships/image" Target="../media/image10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Relationship Id="rId5" Type="http://schemas.openxmlformats.org/officeDocument/2006/relationships/image" Target="../media/image102.png"/><Relationship Id="rId6" Type="http://schemas.openxmlformats.org/officeDocument/2006/relationships/image" Target="../media/image1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(R) interpretations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Avg poll per hour in a given month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0" cy="344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title"/>
          </p:nvPr>
        </p:nvSpPr>
        <p:spPr>
          <a:xfrm>
            <a:off x="0" y="0"/>
            <a:ext cx="4731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timePlot (12/15-12/18)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0" y="13770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MOD-PM-01395 (North </a:t>
            </a: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est)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29.73422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-95.24181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29°44'03.2"N 95°14'30.5"W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MOD-PM-01396 (South East)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29.73264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-95.23653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29°43'57.5"N 95°14'11.5"W</a:t>
            </a:r>
            <a:endParaRPr sz="2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25" y="555600"/>
            <a:ext cx="6259276" cy="35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polarPlot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25" y="0"/>
            <a:ext cx="6615973" cy="4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0" y="0"/>
            <a:ext cx="542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polarAnnulus (PM1)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1" cy="35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0" y="0"/>
            <a:ext cx="542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polarAnnulus (PM2.5)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1" cy="35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0" y="0"/>
            <a:ext cx="542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polarAnnulus (PM10)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1" cy="35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polarMap pm 1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356525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25" y="783913"/>
            <a:ext cx="7054348" cy="435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46058" l="9933" r="71039" t="13824"/>
          <a:stretch/>
        </p:blipFill>
        <p:spPr>
          <a:xfrm>
            <a:off x="3087775" y="1332050"/>
            <a:ext cx="1342200" cy="1749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12715" l="71383" r="9589" t="47450"/>
          <a:stretch/>
        </p:blipFill>
        <p:spPr>
          <a:xfrm>
            <a:off x="7422650" y="2838951"/>
            <a:ext cx="1342199" cy="174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 b="47588" l="9933" r="71040" t="12579"/>
          <a:stretch/>
        </p:blipFill>
        <p:spPr>
          <a:xfrm>
            <a:off x="403375" y="1332050"/>
            <a:ext cx="1342199" cy="174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/>
          </a:blip>
          <a:srcRect b="12721" l="71383" r="9589" t="47159"/>
          <a:stretch/>
        </p:blipFill>
        <p:spPr>
          <a:xfrm>
            <a:off x="4738250" y="2838950"/>
            <a:ext cx="1342200" cy="1749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polarMap pm2.5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38" y="755699"/>
            <a:ext cx="7054348" cy="438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 rotWithShape="1">
          <a:blip r:embed="rId4">
            <a:alphaModFix/>
          </a:blip>
          <a:srcRect b="12711" l="72121" r="8851" t="47541"/>
          <a:stretch/>
        </p:blipFill>
        <p:spPr>
          <a:xfrm>
            <a:off x="7422650" y="2841750"/>
            <a:ext cx="1354950" cy="1744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5">
            <a:alphaModFix/>
          </a:blip>
          <a:srcRect b="13389" l="72316" r="8506" t="46866"/>
          <a:stretch/>
        </p:blipFill>
        <p:spPr>
          <a:xfrm>
            <a:off x="4725500" y="2841738"/>
            <a:ext cx="1354950" cy="17440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5">
            <a:alphaModFix/>
          </a:blip>
          <a:srcRect b="46766" l="10772" r="70232" t="13358"/>
          <a:stretch/>
        </p:blipFill>
        <p:spPr>
          <a:xfrm>
            <a:off x="3087763" y="1332050"/>
            <a:ext cx="1342200" cy="1749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 b="46901" l="10309" r="70843" t="13354"/>
          <a:stretch/>
        </p:blipFill>
        <p:spPr>
          <a:xfrm>
            <a:off x="403375" y="1334850"/>
            <a:ext cx="1342200" cy="1744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3281"/>
            <a:ext cx="9144003" cy="273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polarMap pm10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25" y="800340"/>
            <a:ext cx="7054348" cy="435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b="12771" l="71291" r="10208" t="47978"/>
          <a:stretch/>
        </p:blipFill>
        <p:spPr>
          <a:xfrm>
            <a:off x="7422650" y="2838950"/>
            <a:ext cx="1307999" cy="1710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47565" l="10221" r="70794" t="12288"/>
          <a:stretch/>
        </p:blipFill>
        <p:spPr>
          <a:xfrm>
            <a:off x="409550" y="1332050"/>
            <a:ext cx="1342201" cy="1749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5">
            <a:alphaModFix/>
          </a:blip>
          <a:srcRect b="12391" l="71886" r="9952" t="47114"/>
          <a:stretch/>
        </p:blipFill>
        <p:spPr>
          <a:xfrm>
            <a:off x="4805375" y="2838950"/>
            <a:ext cx="1275074" cy="174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47477" l="9830" r="71052" t="12027"/>
          <a:stretch/>
        </p:blipFill>
        <p:spPr>
          <a:xfrm>
            <a:off x="3119700" y="1332050"/>
            <a:ext cx="1342201" cy="174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0" y="0"/>
            <a:ext cx="2998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(pm 1) - Limited y-axis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924"/>
            <a:ext cx="4572000" cy="282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0"/>
            <a:ext cx="4572000" cy="28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0" y="0"/>
            <a:ext cx="3236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(pm 2.5) - Limited y-axis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0"/>
            <a:ext cx="4572000" cy="282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 amt="45000"/>
          </a:blip>
          <a:srcRect b="34413" l="0" r="0" t="63416"/>
          <a:stretch/>
        </p:blipFill>
        <p:spPr>
          <a:xfrm>
            <a:off x="4572025" y="1789350"/>
            <a:ext cx="4571975" cy="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21925"/>
            <a:ext cx="4571998" cy="282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4">
            <a:alphaModFix amt="45000"/>
          </a:blip>
          <a:srcRect b="33998" l="0" r="0" t="63831"/>
          <a:stretch/>
        </p:blipFill>
        <p:spPr>
          <a:xfrm>
            <a:off x="0" y="4122975"/>
            <a:ext cx="4571975" cy="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(pm 10) - Limited y-axis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924"/>
            <a:ext cx="4572000" cy="282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0"/>
            <a:ext cx="4572000" cy="282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5">
            <a:alphaModFix amt="45000"/>
          </a:blip>
          <a:srcRect b="23148" l="0" r="0" t="75230"/>
          <a:stretch/>
        </p:blipFill>
        <p:spPr>
          <a:xfrm>
            <a:off x="4572000" y="2122717"/>
            <a:ext cx="4571999" cy="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 amt="45000"/>
          </a:blip>
          <a:srcRect b="23148" l="0" r="0" t="75230"/>
          <a:stretch/>
        </p:blipFill>
        <p:spPr>
          <a:xfrm>
            <a:off x="0" y="4444617"/>
            <a:ext cx="4571999" cy="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0" y="0"/>
            <a:ext cx="9144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Things to do: 2/18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 strike="sngStrike">
                <a:solidFill>
                  <a:schemeClr val="dk2"/>
                </a:solidFill>
              </a:rPr>
              <a:t>Limit y-axis time series plots to more details</a:t>
            </a:r>
            <a:endParaRPr sz="1800" strike="sngStrike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Try to create stories resulting from the data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 strike="sngStrike">
                <a:solidFill>
                  <a:schemeClr val="dk2"/>
                </a:solidFill>
              </a:rPr>
              <a:t>Recreate timeVariation plot (Slide 9) with max y-axis of 18/20 to show more details of p2.5 and p1</a:t>
            </a:r>
            <a:endParaRPr sz="1800" strike="sngStrike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Noticed that there are generally in create in pollution at 6am; create polar plots of both pm1 and pm2.5 on an hour bases to see if there is </a:t>
            </a:r>
            <a:r>
              <a:rPr lang="en" sz="1800">
                <a:solidFill>
                  <a:schemeClr val="dk2"/>
                </a:solidFill>
              </a:rPr>
              <a:t>actually a pattern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Create a more clear scatterplot and change variables; compare 2.5 and 10 with the z value being hours/month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Create the timeline on the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Miro board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Find average of pm 1,2.5 (24 hour average should be 9 (EPA)),10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Potentially get into contact with Dr. Grace Lewis about any issues from dec 16-17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8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>
            <p:ph idx="4294967295"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Diurnal Profiles (PM1 &amp; 2.5)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321925"/>
            <a:ext cx="4571993" cy="28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4294967295"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(pm 2.5)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basis</a:t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25" y="1060500"/>
            <a:ext cx="6615971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4294967295"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(pm 2.5)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basis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25" y="1060500"/>
            <a:ext cx="6615971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idx="4294967295"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(pm 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basis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25" y="1060500"/>
            <a:ext cx="6615971" cy="40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18" y="1060500"/>
            <a:ext cx="6615982" cy="40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idx="4294967295" type="title"/>
          </p:nvPr>
        </p:nvSpPr>
        <p:spPr>
          <a:xfrm>
            <a:off x="0" y="0"/>
            <a:ext cx="3142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(pm 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basis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 plot just pm 10 y axis limit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857" y="0"/>
            <a:ext cx="4702144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900"/>
            <a:ext cx="4219338" cy="2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0" y="0"/>
            <a:ext cx="9144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Things to do: 2/20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Cole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Removing</a:t>
            </a:r>
            <a:r>
              <a:rPr lang="en" sz="1800">
                <a:solidFill>
                  <a:schemeClr val="dk2"/>
                </a:solidFill>
              </a:rPr>
              <a:t> some of the data and making the graphs without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Q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Trend</a:t>
            </a:r>
            <a:r>
              <a:rPr lang="en" sz="1800">
                <a:solidFill>
                  <a:schemeClr val="dk2"/>
                </a:solidFill>
              </a:rPr>
              <a:t> level + remove the outliers and compare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Get started with presentation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0" y="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Polar Plots 12/16-12/18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3952"/>
            <a:ext cx="4572001" cy="28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48" y="0"/>
            <a:ext cx="4572052" cy="2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/>
        </p:nvSpPr>
        <p:spPr>
          <a:xfrm>
            <a:off x="0" y="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Polar Plots 12/16-12/18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3950"/>
            <a:ext cx="4572007" cy="28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81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9413"/>
            <a:ext cx="5146932" cy="317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925" y="2670002"/>
            <a:ext cx="495525" cy="24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# of entries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931"/>
            <a:ext cx="4571999" cy="282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21914"/>
            <a:ext cx="4571999" cy="28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0" y="0"/>
            <a:ext cx="483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Histograms of daily averages</a:t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175800" y="995025"/>
            <a:ext cx="422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My assumption is that </a:t>
            </a:r>
            <a:r>
              <a:rPr lang="en">
                <a:solidFill>
                  <a:schemeClr val="dk2"/>
                </a:solidFill>
              </a:rPr>
              <a:t>there</a:t>
            </a:r>
            <a:r>
              <a:rPr lang="en">
                <a:solidFill>
                  <a:schemeClr val="dk2"/>
                </a:solidFill>
              </a:rPr>
              <a:t> are peaks that might exceed limit but levels are usually lower at night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8" y="1072200"/>
            <a:ext cx="2960225" cy="18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0" y="382700"/>
            <a:ext cx="422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Based on the histograms before I was wondering what the peaks were; I focused on pm10 since I was curious about the peaks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This is just a 10 min average and there were high numbers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825" y="0"/>
            <a:ext cx="3128176" cy="1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4220400" y="1930525"/>
            <a:ext cx="361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I thoughts were a bit too high so I instead did a 60 min moving average in case there were just very random spikes but there are still obs that are well above what I expect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746" y="1930521"/>
            <a:ext cx="1304250" cy="3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/>
        </p:nvSpPr>
        <p:spPr>
          <a:xfrm>
            <a:off x="4330275" y="3520175"/>
            <a:ext cx="361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I then made time series of the top few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3315723" cy="2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736" y="0"/>
            <a:ext cx="3315723" cy="2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1448" y="0"/>
            <a:ext cx="3315723" cy="2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" y="2046275"/>
            <a:ext cx="3315723" cy="2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713" y="2046275"/>
            <a:ext cx="3315734" cy="2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1450" y="2104150"/>
            <a:ext cx="3128176" cy="19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5738" y="4092550"/>
            <a:ext cx="3315701" cy="204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31450" y="4034675"/>
            <a:ext cx="3619501" cy="2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3687" y="4092550"/>
            <a:ext cx="3128165" cy="1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Trendline (slide 10 as ref)</a:t>
            </a:r>
            <a:endParaRPr/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0" cy="344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Trendline plot without 12/16-12/18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1" cy="352974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/>
              <a:t>looks even without the “outlier event”  similar but now feb 00 is has highest mean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0" y="0"/>
            <a:ext cx="6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Trendline</a:t>
            </a:r>
            <a:r>
              <a:rPr lang="en" sz="2400">
                <a:solidFill>
                  <a:schemeClr val="dk1"/>
                </a:solidFill>
              </a:rPr>
              <a:t> plot without </a:t>
            </a:r>
            <a:r>
              <a:rPr lang="en" sz="2400">
                <a:solidFill>
                  <a:schemeClr val="dk1"/>
                </a:solidFill>
              </a:rPr>
              <a:t>12/16-12/18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0" y="926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56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0" y="0"/>
            <a:ext cx="334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timePlot (Time series)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/>
        </p:nvSpPr>
        <p:spPr>
          <a:xfrm>
            <a:off x="0" y="-156725"/>
            <a:ext cx="6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Polar plots of pm10 by season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0" l="7330" r="0" t="0"/>
          <a:stretch/>
        </p:blipFill>
        <p:spPr>
          <a:xfrm>
            <a:off x="75303" y="397375"/>
            <a:ext cx="3977685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 rotWithShape="1">
          <a:blip r:embed="rId4">
            <a:alphaModFix/>
          </a:blip>
          <a:srcRect b="0" l="20000" r="0" t="0"/>
          <a:stretch/>
        </p:blipFill>
        <p:spPr>
          <a:xfrm>
            <a:off x="3500788" y="397375"/>
            <a:ext cx="3433826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 rotWithShape="1">
          <a:blip r:embed="rId5">
            <a:alphaModFix/>
          </a:blip>
          <a:srcRect b="0" l="7330" r="0" t="0"/>
          <a:stretch/>
        </p:blipFill>
        <p:spPr>
          <a:xfrm>
            <a:off x="75303" y="2692050"/>
            <a:ext cx="3977685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6">
            <a:alphaModFix/>
          </a:blip>
          <a:srcRect b="0" l="19998" r="17699" t="0"/>
          <a:stretch/>
        </p:blipFill>
        <p:spPr>
          <a:xfrm>
            <a:off x="6394488" y="397375"/>
            <a:ext cx="2674199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7">
            <a:alphaModFix/>
          </a:blip>
          <a:srcRect b="0" l="20000" r="0" t="0"/>
          <a:stretch/>
        </p:blipFill>
        <p:spPr>
          <a:xfrm>
            <a:off x="3500788" y="2692050"/>
            <a:ext cx="3433826" cy="2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8">
            <a:alphaModFix/>
          </a:blip>
          <a:srcRect b="0" l="19998" r="17699" t="0"/>
          <a:stretch/>
        </p:blipFill>
        <p:spPr>
          <a:xfrm>
            <a:off x="6394488" y="2692050"/>
            <a:ext cx="2674199" cy="24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18829"/>
            <a:ext cx="3665821" cy="226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881163"/>
            <a:ext cx="3665821" cy="226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 rotWithShape="1">
          <a:blip r:embed="rId5">
            <a:alphaModFix/>
          </a:blip>
          <a:srcRect b="0" l="14052" r="0" t="0"/>
          <a:stretch/>
        </p:blipFill>
        <p:spPr>
          <a:xfrm>
            <a:off x="3238586" y="618830"/>
            <a:ext cx="3150772" cy="226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6">
            <a:alphaModFix/>
          </a:blip>
          <a:srcRect b="0" l="14052" r="0" t="0"/>
          <a:stretch/>
        </p:blipFill>
        <p:spPr>
          <a:xfrm>
            <a:off x="3238586" y="2881165"/>
            <a:ext cx="3150772" cy="226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 rotWithShape="1">
          <a:blip r:embed="rId7">
            <a:alphaModFix/>
          </a:blip>
          <a:srcRect b="0" l="14052" r="0" t="0"/>
          <a:stretch/>
        </p:blipFill>
        <p:spPr>
          <a:xfrm>
            <a:off x="5993227" y="618830"/>
            <a:ext cx="3150772" cy="226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 rotWithShape="1">
          <a:blip r:embed="rId8">
            <a:alphaModFix/>
          </a:blip>
          <a:srcRect b="0" l="14052" r="0" t="0"/>
          <a:stretch/>
        </p:blipFill>
        <p:spPr>
          <a:xfrm>
            <a:off x="5993227" y="2881165"/>
            <a:ext cx="3150772" cy="2262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K=100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710"/>
            <a:ext cx="3566719" cy="22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2881"/>
            <a:ext cx="3566719" cy="22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 rotWithShape="1">
          <a:blip r:embed="rId5">
            <a:alphaModFix/>
          </a:blip>
          <a:srcRect b="0" l="12914" r="0" t="0"/>
          <a:stretch/>
        </p:blipFill>
        <p:spPr>
          <a:xfrm>
            <a:off x="3265842" y="631710"/>
            <a:ext cx="3105961" cy="22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 rotWithShape="1">
          <a:blip r:embed="rId6">
            <a:alphaModFix/>
          </a:blip>
          <a:srcRect b="0" l="12914" r="0" t="0"/>
          <a:stretch/>
        </p:blipFill>
        <p:spPr>
          <a:xfrm>
            <a:off x="3265842" y="2832881"/>
            <a:ext cx="3105961" cy="22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 rotWithShape="1">
          <a:blip r:embed="rId7">
            <a:alphaModFix/>
          </a:blip>
          <a:srcRect b="0" l="12914" r="0" t="0"/>
          <a:stretch/>
        </p:blipFill>
        <p:spPr>
          <a:xfrm>
            <a:off x="6038040" y="631710"/>
            <a:ext cx="3105961" cy="220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 rotWithShape="1">
          <a:blip r:embed="rId8">
            <a:alphaModFix/>
          </a:blip>
          <a:srcRect b="0" l="12914" r="0" t="0"/>
          <a:stretch/>
        </p:blipFill>
        <p:spPr>
          <a:xfrm>
            <a:off x="6038040" y="2942329"/>
            <a:ext cx="3105961" cy="220117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K=50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/>
        </p:nvSpPr>
        <p:spPr>
          <a:xfrm>
            <a:off x="0" y="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Things to do: </a:t>
            </a:r>
            <a:r>
              <a:rPr lang="en" sz="1800">
                <a:solidFill>
                  <a:schemeClr val="dk2"/>
                </a:solidFill>
              </a:rPr>
              <a:t>3/4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create/update graphs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1181100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>
            <p:ph idx="4294967295"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Histogram of Daily Average PM10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7" name="Google Shape;387;p56"/>
          <p:cNvSpPr txBox="1"/>
          <p:nvPr>
            <p:ph idx="4294967295" type="body"/>
          </p:nvPr>
        </p:nvSpPr>
        <p:spPr>
          <a:xfrm>
            <a:off x="0" y="14508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EPA uses a 24-hour standard of 150 µg/m³.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standard should not be exceeded more than once per year on average over three years.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shown that it has exceeded three times within a 7 month period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1028700"/>
            <a:ext cx="66675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/>
          <p:nvPr>
            <p:ph idx="4294967295"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Histogram of Daily Average PM2.5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4" name="Google Shape;394;p57"/>
          <p:cNvSpPr txBox="1"/>
          <p:nvPr>
            <p:ph idx="4294967295" type="body"/>
          </p:nvPr>
        </p:nvSpPr>
        <p:spPr>
          <a:xfrm>
            <a:off x="0" y="14508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primary limit: 9.0 μg/m3, secondary limit: 15.0 μg/m (annual mean, averaged over 3 years)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average of 2 sensors over a 7 months period is 8.792051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01395: 9.537952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1396: 8.076994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00" y="0"/>
            <a:ext cx="3949699" cy="243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7525"/>
            <a:ext cx="4384676" cy="27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312" y="2437525"/>
            <a:ext cx="4384690" cy="27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8"/>
          <p:cNvSpPr txBox="1"/>
          <p:nvPr>
            <p:ph idx="4294967295"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trendline Graph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3" name="Google Shape;403;p58"/>
          <p:cNvSpPr txBox="1"/>
          <p:nvPr>
            <p:ph idx="4294967295" type="body"/>
          </p:nvPr>
        </p:nvSpPr>
        <p:spPr>
          <a:xfrm>
            <a:off x="0" y="982050"/>
            <a:ext cx="46989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Dec. hours 3-5 still significant even after removing outlier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Removed Feb since it doesn’t represent a whole month; spike on Feb 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idx="4294967295"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polar plots for pm 10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9" name="Google Shape;409;p59"/>
          <p:cNvSpPr txBox="1"/>
          <p:nvPr>
            <p:ph idx="4294967295" type="body"/>
          </p:nvPr>
        </p:nvSpPr>
        <p:spPr>
          <a:xfrm>
            <a:off x="0" y="982050"/>
            <a:ext cx="46989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K=100 for the seasonal grpah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Both shows </a:t>
            </a:r>
            <a:r>
              <a:rPr lang="en"/>
              <a:t>similar</a:t>
            </a:r>
            <a:r>
              <a:rPr lang="en"/>
              <a:t> information for autumn that there is something southeast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Both </a:t>
            </a:r>
            <a:r>
              <a:rPr lang="en"/>
              <a:t>summer</a:t>
            </a:r>
            <a:r>
              <a:rPr lang="en"/>
              <a:t> and winter have 2 months worth of data;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Autumn</a:t>
            </a:r>
            <a:r>
              <a:rPr lang="en"/>
              <a:t> has 3 months (9,10,11)</a:t>
            </a:r>
            <a:endParaRPr/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00" y="-5"/>
            <a:ext cx="4384700" cy="27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300" y="2437520"/>
            <a:ext cx="4384700" cy="270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idx="4294967295" type="title"/>
          </p:nvPr>
        </p:nvSpPr>
        <p:spPr>
          <a:xfrm>
            <a:off x="0" y="417915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hourly polar plots for pm 10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4384700" cy="27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300" y="2437505"/>
            <a:ext cx="4384700" cy="270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574" y="0"/>
            <a:ext cx="4167426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600"/>
            <a:ext cx="4167426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575" y="2571600"/>
            <a:ext cx="4167424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167426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1"/>
          <p:cNvSpPr txBox="1"/>
          <p:nvPr/>
        </p:nvSpPr>
        <p:spPr>
          <a:xfrm>
            <a:off x="4146600" y="0"/>
            <a:ext cx="85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1395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10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56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calendarPlot (pm1)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575" y="0"/>
            <a:ext cx="4167426" cy="257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625"/>
            <a:ext cx="4167384" cy="2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593" y="2571625"/>
            <a:ext cx="4167406" cy="2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167426" cy="25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/>
        </p:nvSpPr>
        <p:spPr>
          <a:xfrm>
            <a:off x="4146600" y="0"/>
            <a:ext cx="85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1396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10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7426" cy="257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575" y="0"/>
            <a:ext cx="4167426" cy="257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617"/>
            <a:ext cx="4167426" cy="25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557" y="2532600"/>
            <a:ext cx="4167443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3"/>
          <p:cNvSpPr txBox="1"/>
          <p:nvPr/>
        </p:nvSpPr>
        <p:spPr>
          <a:xfrm>
            <a:off x="4105350" y="0"/>
            <a:ext cx="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1395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2.5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67426" cy="257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575" y="0"/>
            <a:ext cx="4167426" cy="257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617"/>
            <a:ext cx="4167426" cy="25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575" y="2571596"/>
            <a:ext cx="4167426" cy="257190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4"/>
          <p:cNvSpPr txBox="1"/>
          <p:nvPr/>
        </p:nvSpPr>
        <p:spPr>
          <a:xfrm>
            <a:off x="4105350" y="0"/>
            <a:ext cx="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1396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2.5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81968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5"/>
          <p:cNvSpPr txBox="1"/>
          <p:nvPr/>
        </p:nvSpPr>
        <p:spPr>
          <a:xfrm>
            <a:off x="3519600" y="135200"/>
            <a:ext cx="105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2.5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1" name="Google Shape;461;p65"/>
          <p:cNvSpPr txBox="1"/>
          <p:nvPr/>
        </p:nvSpPr>
        <p:spPr>
          <a:xfrm>
            <a:off x="4572000" y="3681200"/>
            <a:ext cx="105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PM 10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1124"/>
            <a:ext cx="4572000" cy="28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5"/>
          <p:cNvSpPr txBox="1"/>
          <p:nvPr>
            <p:ph idx="4294967295"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annulusMap 12/16 - 12/18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/>
        </p:nvSpPr>
        <p:spPr>
          <a:xfrm>
            <a:off x="539450" y="269725"/>
            <a:ext cx="81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 </a:t>
            </a:r>
            <a:r>
              <a:rPr lang="en" sz="1800">
                <a:solidFill>
                  <a:schemeClr val="dk2"/>
                </a:solidFill>
              </a:rPr>
              <a:t>Galena</a:t>
            </a:r>
            <a:r>
              <a:rPr lang="en" sz="1800">
                <a:solidFill>
                  <a:schemeClr val="dk2"/>
                </a:solidFill>
              </a:rPr>
              <a:t> Park,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calendarPlot (pm2.5)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calendarPlot (pm10)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 month, hour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P10 v 2.5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500" y="0"/>
            <a:ext cx="5719501" cy="354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Pm 10 for 16-27 v rest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950" y="0"/>
            <a:ext cx="5087051" cy="289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639775"/>
            <a:ext cx="4056951" cy="25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